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metadata/core-properties" Target="docProps/core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0080625" cy="567055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759600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-38520"/>
            <a:ext cx="7596000" cy="14756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759600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Format des Titeltextes durch Klicken bearbeiten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 fontScale="82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Roboto Slab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Roboto Slab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Roboto Slab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Roboto Slab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Roboto Slab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Roboto Slab"/>
              </a:rPr>
              <a:t>Siebte Gliederungsebene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96324B12-C4BB-40EC-B42C-5933B03E1DFF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  <p:pic>
        <p:nvPicPr>
          <p:cNvPr id="5" name="Grafik 4"/>
          <p:cNvPicPr/>
          <p:nvPr/>
        </p:nvPicPr>
        <p:blipFill>
          <a:blip r:embed="rId14"/>
          <a:stretch/>
        </p:blipFill>
        <p:spPr>
          <a:xfrm>
            <a:off x="8100000" y="0"/>
            <a:ext cx="1980000" cy="972000"/>
          </a:xfrm>
          <a:prstGeom prst="rect">
            <a:avLst/>
          </a:prstGeom>
          <a:ln w="0">
            <a:noFill/>
          </a:ln>
        </p:spPr>
      </p:pic>
      <p:sp>
        <p:nvSpPr>
          <p:cNvPr id="6" name="Textfeld 5"/>
          <p:cNvSpPr txBox="1"/>
          <p:nvPr/>
        </p:nvSpPr>
        <p:spPr>
          <a:xfrm rot="16200000">
            <a:off x="-2673000" y="2673000"/>
            <a:ext cx="5670000" cy="323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0" strike="noStrike" spc="-1">
                <a:solidFill>
                  <a:srgbClr val="EE7103"/>
                </a:solidFill>
                <a:latin typeface="Roboto Slab"/>
              </a:rPr>
              <a:t>Mobilität anders denken – Heiko Kuschel – www.heikokuschel.de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7" name="Gerader Verbinder 6"/>
          <p:cNvSpPr/>
          <p:nvPr/>
        </p:nvSpPr>
        <p:spPr>
          <a:xfrm>
            <a:off x="323640" y="0"/>
            <a:ext cx="0" cy="5760000"/>
          </a:xfrm>
          <a:prstGeom prst="line">
            <a:avLst/>
          </a:prstGeom>
          <a:ln w="36000">
            <a:solidFill>
              <a:srgbClr val="AFCA0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feld 43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  <p:pic>
        <p:nvPicPr>
          <p:cNvPr id="46" name="Grafik 45"/>
          <p:cNvPicPr/>
          <p:nvPr/>
        </p:nvPicPr>
        <p:blipFill>
          <a:blip r:embed="rId2"/>
          <a:stretch/>
        </p:blipFill>
        <p:spPr>
          <a:xfrm>
            <a:off x="-720" y="0"/>
            <a:ext cx="10080720" cy="567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feld 67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Straßen fürs Auto?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81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1920: „Die Straße ist für alle!“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1930: Freiheit für alle, ein Auto zu fahren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Umkehr der Verantwortung: andere Verkehrsteilnehmer müssen aufs Auto Rücksicht nehmen.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„Trottelige Fußgänger!“ (lächerlich machen als Methode)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feld 69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Und die Kinder?</a:t>
            </a:r>
          </a:p>
        </p:txBody>
      </p:sp>
      <p:sp>
        <p:nvSpPr>
          <p:cNvPr id="71" name="Textfeld 70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Selbst Kinder haben auf einmal eine Mitverantwortung für Unfälle!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„Verkehrserziehung“ ist Erziehung </a:t>
            </a:r>
            <a:br/>
            <a:r>
              <a:rPr lang="de-DE" sz="3200" b="0" strike="noStrike" spc="-1">
                <a:latin typeface="Roboto Slab"/>
              </a:rPr>
              <a:t>zu Selbstschutz.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Neu: Spielplätze!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feld 71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Straßen sind für Autos da.</a:t>
            </a:r>
          </a:p>
        </p:txBody>
      </p:sp>
      <p:pic>
        <p:nvPicPr>
          <p:cNvPr id="73" name="Grafik 72"/>
          <p:cNvPicPr/>
          <p:nvPr/>
        </p:nvPicPr>
        <p:blipFill>
          <a:blip r:embed="rId2"/>
          <a:stretch/>
        </p:blipFill>
        <p:spPr>
          <a:xfrm>
            <a:off x="2772000" y="1359720"/>
            <a:ext cx="3080160" cy="4184280"/>
          </a:xfrm>
          <a:prstGeom prst="rect">
            <a:avLst/>
          </a:prstGeom>
          <a:ln w="0">
            <a:noFill/>
          </a:ln>
        </p:spPr>
      </p:pic>
      <p:sp>
        <p:nvSpPr>
          <p:cNvPr id="74" name="Textfeld 73"/>
          <p:cNvSpPr txBox="1"/>
          <p:nvPr/>
        </p:nvSpPr>
        <p:spPr>
          <a:xfrm>
            <a:off x="7740000" y="5040000"/>
            <a:ext cx="216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Illustration: Karl Jilg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feld 74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Nur ein Jahrzehnt.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solidFill>
            <a:srgbClr val="14A0AD"/>
          </a:solidFill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Es dauerte gerade mal </a:t>
            </a: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1" strike="noStrike" spc="-1">
                <a:latin typeface="Roboto Slab"/>
              </a:rPr>
              <a:t>zehn Jahre</a:t>
            </a:r>
            <a:endParaRPr lang="de-DE" sz="3200" b="0" strike="noStrike" spc="-1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um das „Framing“ der Straße </a:t>
            </a: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komplett zu verändern!</a:t>
            </a: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feld 76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Neue Zeit der Veränderung</a:t>
            </a:r>
          </a:p>
        </p:txBody>
      </p:sp>
      <p:sp>
        <p:nvSpPr>
          <p:cNvPr id="78" name="Textfeld 77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Wir leben in einer neuen Zeit der „interpretative flexibility“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Wir kennen es nicht anders, </a:t>
            </a:r>
            <a:br/>
            <a:r>
              <a:rPr lang="de-DE" sz="3200" b="0" strike="noStrike" spc="-1">
                <a:latin typeface="Roboto Slab"/>
              </a:rPr>
              <a:t>aber anderes Denken ist möglich!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z.B. Berlin autofrei, Paris, Amsterdam 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feld 78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504000" y="900000"/>
            <a:ext cx="9071640" cy="4500000"/>
          </a:xfrm>
          <a:prstGeom prst="rect">
            <a:avLst/>
          </a:prstGeom>
          <a:solidFill>
            <a:srgbClr val="14A0AD"/>
          </a:solidFill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3200" b="0" strike="noStrike" spc="-1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1" strike="noStrike" spc="-1">
                <a:latin typeface="Roboto Slab"/>
              </a:rPr>
              <a:t>Verkehrsplanung ist nicht nur „Technik“.</a:t>
            </a:r>
            <a:endParaRPr lang="de-DE" sz="3200" b="0" strike="noStrike" spc="-1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3200" b="0" strike="noStrike" spc="-1">
              <a:latin typeface="Roboto Slab"/>
            </a:endParaRPr>
          </a:p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1" strike="noStrike" spc="-1">
                <a:latin typeface="Roboto Slab"/>
              </a:rPr>
              <a:t>Verkehrsplanung bedeutet grundlegende politische Entscheidungen für unser Zusammenleben!</a:t>
            </a:r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feld 80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vom Menschen her denken</a:t>
            </a:r>
          </a:p>
        </p:txBody>
      </p:sp>
      <p:pic>
        <p:nvPicPr>
          <p:cNvPr id="82" name="Grafik 81"/>
          <p:cNvPicPr/>
          <p:nvPr/>
        </p:nvPicPr>
        <p:blipFill>
          <a:blip r:embed="rId2"/>
          <a:stretch/>
        </p:blipFill>
        <p:spPr>
          <a:xfrm>
            <a:off x="2689200" y="1000080"/>
            <a:ext cx="3610800" cy="4669920"/>
          </a:xfrm>
          <a:prstGeom prst="rect">
            <a:avLst/>
          </a:prstGeom>
          <a:ln w="0">
            <a:noFill/>
          </a:ln>
        </p:spPr>
      </p:pic>
      <p:sp>
        <p:nvSpPr>
          <p:cNvPr id="83" name="Textfeld 82"/>
          <p:cNvSpPr txBox="1"/>
          <p:nvPr/>
        </p:nvSpPr>
        <p:spPr>
          <a:xfrm>
            <a:off x="7740000" y="3960000"/>
            <a:ext cx="2160000" cy="149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Groningen</a:t>
            </a:r>
            <a:br/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H/T: Paulo Alcarazen - Architect/Urban Planner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https://twitter.com/_dmoser/status/1410835551146676224/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Lebensqualität in der Stadt</a:t>
            </a:r>
          </a:p>
        </p:txBody>
      </p:sp>
      <p:pic>
        <p:nvPicPr>
          <p:cNvPr id="85" name="Grafik 84"/>
          <p:cNvPicPr/>
          <p:nvPr/>
        </p:nvPicPr>
        <p:blipFill>
          <a:blip r:embed="rId2"/>
          <a:stretch/>
        </p:blipFill>
        <p:spPr>
          <a:xfrm>
            <a:off x="789120" y="1326600"/>
            <a:ext cx="7127280" cy="4073400"/>
          </a:xfrm>
          <a:prstGeom prst="rect">
            <a:avLst/>
          </a:prstGeom>
          <a:ln w="0">
            <a:noFill/>
          </a:ln>
        </p:spPr>
      </p:pic>
      <p:sp>
        <p:nvSpPr>
          <p:cNvPr id="86" name="Textfeld 85"/>
          <p:cNvSpPr txBox="1"/>
          <p:nvPr/>
        </p:nvSpPr>
        <p:spPr>
          <a:xfrm>
            <a:off x="7920000" y="4320000"/>
            <a:ext cx="21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Quellijnstraat Amsterdam</a:t>
            </a:r>
            <a:br/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2009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Quelle: Google Maps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feld 86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Lebensqualität in der Stadt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7920000" y="4320000"/>
            <a:ext cx="21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Quellijnstraat Amsterdam</a:t>
            </a:r>
            <a:br/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2021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Quelle: Google Maps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89" name="Grafik 88"/>
          <p:cNvPicPr/>
          <p:nvPr/>
        </p:nvPicPr>
        <p:blipFill>
          <a:blip r:embed="rId2"/>
          <a:stretch/>
        </p:blipFill>
        <p:spPr>
          <a:xfrm>
            <a:off x="789120" y="1326600"/>
            <a:ext cx="7127280" cy="407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feld 89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Leben in der Stadt – Utopie? </a:t>
            </a:r>
          </a:p>
        </p:txBody>
      </p:sp>
      <p:pic>
        <p:nvPicPr>
          <p:cNvPr id="91" name="Grafik 9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741960" y="1306080"/>
            <a:ext cx="6958440" cy="3913920"/>
          </a:xfrm>
          <a:prstGeom prst="rect">
            <a:avLst/>
          </a:prstGeom>
          <a:ln w="0">
            <a:noFill/>
          </a:ln>
        </p:spPr>
      </p:pic>
      <p:sp>
        <p:nvSpPr>
          <p:cNvPr id="92" name="Textfeld 91"/>
          <p:cNvSpPr txBox="1"/>
          <p:nvPr/>
        </p:nvSpPr>
        <p:spPr>
          <a:xfrm>
            <a:off x="7920000" y="3780000"/>
            <a:ext cx="2160000" cy="149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Holstenstraße Hamburg</a:t>
            </a:r>
            <a:br/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Flying Car Movement</a:t>
            </a:r>
            <a:br/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Jan Kamenski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https://twitter.com/fietsprofessor/status/1391726000292122636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feld 46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Alternative Mobility Narratives</a:t>
            </a:r>
          </a:p>
        </p:txBody>
      </p:sp>
      <p:pic>
        <p:nvPicPr>
          <p:cNvPr id="48" name="Grafik 47"/>
          <p:cNvPicPr/>
          <p:nvPr/>
        </p:nvPicPr>
        <p:blipFill>
          <a:blip r:embed="rId2"/>
          <a:stretch/>
        </p:blipFill>
        <p:spPr>
          <a:xfrm>
            <a:off x="1824840" y="1614600"/>
            <a:ext cx="5493240" cy="3288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feld 92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Wie denken wir über Mobilität?</a:t>
            </a:r>
          </a:p>
        </p:txBody>
      </p:sp>
      <p:sp>
        <p:nvSpPr>
          <p:cNvPr id="94" name="Textfeld 93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ist „verlorene Lebenszeit“</a:t>
            </a:r>
            <a:br/>
            <a:r>
              <a:rPr lang="de-DE" sz="3200" b="0" strike="noStrike" spc="-1">
                <a:latin typeface="Roboto Slab"/>
              </a:rPr>
              <a:t>(stimmt das?)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Zeit ist Geld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Große Investitionen, um Minuten zu sparen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Verkehr muss fließen! (Verkehrsfunk)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feld 94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Was ist die Lösung?</a:t>
            </a:r>
          </a:p>
        </p:txBody>
      </p:sp>
      <p:sp>
        <p:nvSpPr>
          <p:cNvPr id="96" name="Textfeld 95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945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Problem: Der Verkehr fließt nicht!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Klassische Lösung: Straßenausbau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Jevons Paradoxon (Rebound-Effekt):</a:t>
            </a:r>
            <a:br/>
            <a:r>
              <a:rPr lang="de-DE" sz="3200" b="1" strike="noStrike" spc="-1">
                <a:latin typeface="Roboto Slab"/>
              </a:rPr>
              <a:t>„Wer Straßen sät, wird Verkehr ernten“</a:t>
            </a:r>
            <a:br/>
            <a:r>
              <a:rPr lang="de-DE" sz="3200" b="0" strike="noStrike" spc="-1">
                <a:latin typeface="Roboto Slab"/>
              </a:rPr>
              <a:t>(Daniel Goeudevert, u. a.  VW)</a:t>
            </a:r>
            <a:br/>
            <a:r>
              <a:rPr lang="de-DE" sz="3200" b="0" strike="noStrike" spc="-1">
                <a:latin typeface="Roboto Slab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feld 96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Wer Straßen sät ...</a:t>
            </a:r>
          </a:p>
        </p:txBody>
      </p:sp>
      <p:pic>
        <p:nvPicPr>
          <p:cNvPr id="98" name="Grafik 9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1956240" y="1080000"/>
            <a:ext cx="4523760" cy="4523760"/>
          </a:xfrm>
          <a:prstGeom prst="rect">
            <a:avLst/>
          </a:prstGeom>
          <a:ln w="0">
            <a:noFill/>
          </a:ln>
        </p:spPr>
      </p:pic>
      <p:sp>
        <p:nvSpPr>
          <p:cNvPr id="99" name="Textfeld 98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endParaRPr lang="de-DE" sz="1800" b="0" strike="noStrike" spc="-1">
              <a:latin typeface="Arial"/>
            </a:endParaRPr>
          </a:p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www.youtube.com/watch?v=sTE4H-2oecY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feld 99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Breitere Straßen?</a:t>
            </a:r>
          </a:p>
        </p:txBody>
      </p:sp>
      <p:pic>
        <p:nvPicPr>
          <p:cNvPr id="101" name="Grafik 100"/>
          <p:cNvPicPr/>
          <p:nvPr/>
        </p:nvPicPr>
        <p:blipFill>
          <a:blip r:embed="rId2"/>
          <a:stretch/>
        </p:blipFill>
        <p:spPr>
          <a:xfrm>
            <a:off x="1889640" y="970920"/>
            <a:ext cx="3600000" cy="4518000"/>
          </a:xfrm>
          <a:prstGeom prst="rect">
            <a:avLst/>
          </a:prstGeom>
          <a:ln w="0">
            <a:noFill/>
          </a:ln>
        </p:spPr>
      </p:pic>
      <p:sp>
        <p:nvSpPr>
          <p:cNvPr id="102" name="Textfeld 101"/>
          <p:cNvSpPr txBox="1"/>
          <p:nvPr/>
        </p:nvSpPr>
        <p:spPr>
          <a:xfrm>
            <a:off x="7920000" y="4320000"/>
            <a:ext cx="2160000" cy="90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Aus: Te Brommelstroet,</a:t>
            </a:r>
            <a:br/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het recht van de snelste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https://corr.es/snelste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feld 102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pic>
        <p:nvPicPr>
          <p:cNvPr id="104" name="Grafik 103"/>
          <p:cNvPicPr/>
          <p:nvPr/>
        </p:nvPicPr>
        <p:blipFill>
          <a:blip r:embed="rId2"/>
          <a:stretch/>
        </p:blipFill>
        <p:spPr>
          <a:xfrm>
            <a:off x="0" y="-38520"/>
            <a:ext cx="10080000" cy="6719760"/>
          </a:xfrm>
          <a:prstGeom prst="rect">
            <a:avLst/>
          </a:prstGeom>
          <a:ln w="0">
            <a:noFill/>
          </a:ln>
        </p:spPr>
      </p:pic>
      <p:sp>
        <p:nvSpPr>
          <p:cNvPr id="105" name="Textfeld 104"/>
          <p:cNvSpPr txBox="1"/>
          <p:nvPr/>
        </p:nvSpPr>
        <p:spPr>
          <a:xfrm>
            <a:off x="180000" y="3726720"/>
            <a:ext cx="7560000" cy="1493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Du stehst nicht im Stau.</a:t>
            </a:r>
            <a:br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Du bist der Stau.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feld 105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Steigerwaldbahn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Die Steigerwaldbahn entlastet den Stadtverkehr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Wir haben schon längst eine „dritte Mainbrücke!</a:t>
            </a:r>
          </a:p>
        </p:txBody>
      </p:sp>
      <p:pic>
        <p:nvPicPr>
          <p:cNvPr id="108" name="Grafik 107"/>
          <p:cNvPicPr/>
          <p:nvPr/>
        </p:nvPicPr>
        <p:blipFill>
          <a:blip r:embed="rId2"/>
          <a:srcRect t="13898" r="-85" b="8341"/>
          <a:stretch/>
        </p:blipFill>
        <p:spPr>
          <a:xfrm>
            <a:off x="900000" y="3960000"/>
            <a:ext cx="6789240" cy="1508040"/>
          </a:xfrm>
          <a:prstGeom prst="rect">
            <a:avLst/>
          </a:prstGeom>
          <a:ln w="0">
            <a:noFill/>
          </a:ln>
        </p:spPr>
      </p:pic>
      <p:sp>
        <p:nvSpPr>
          <p:cNvPr id="109" name="Textfeld 108"/>
          <p:cNvSpPr txBox="1"/>
          <p:nvPr/>
        </p:nvSpPr>
        <p:spPr>
          <a:xfrm>
            <a:off x="504000" y="132912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Die Steigerwaldbahn entlastet den Stadtverkehr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Wir haben schon längst eine „dritte Mainbrücke!</a:t>
            </a:r>
          </a:p>
        </p:txBody>
      </p:sp>
      <p:sp>
        <p:nvSpPr>
          <p:cNvPr id="110" name="Textfeld 109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Bild: Marcel Gsänger</a:t>
            </a:r>
            <a:endParaRPr lang="de-DE" sz="1200" b="0" strike="noStrike" spc="-1">
              <a:latin typeface="Arial"/>
            </a:endParaRPr>
          </a:p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www.fv-steigerwaldbahn-express.de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feld 110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Mehr Platz für Menschen</a:t>
            </a:r>
          </a:p>
        </p:txBody>
      </p:sp>
      <p:pic>
        <p:nvPicPr>
          <p:cNvPr id="112" name="Grafik 11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1980000" y="1326600"/>
            <a:ext cx="4663800" cy="4073400"/>
          </a:xfrm>
          <a:prstGeom prst="rect">
            <a:avLst/>
          </a:prstGeom>
          <a:ln w="0">
            <a:noFill/>
          </a:ln>
        </p:spPr>
      </p:pic>
      <p:sp>
        <p:nvSpPr>
          <p:cNvPr id="113" name="Textfeld 112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@urbanthoughts11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https://twitter.com/fietsprofessor/status/1398307008504287234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feld 113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Wofür haben wir Platz?</a:t>
            </a:r>
          </a:p>
        </p:txBody>
      </p:sp>
      <p:sp>
        <p:nvSpPr>
          <p:cNvPr id="115" name="Textfeld 11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94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3200" b="0" strike="noStrike" spc="-1">
              <a:latin typeface="Roboto Slab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Autostellplatz: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mind. 11,5 m² (Vorschrift)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Kinderzimmer: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mind. 8-10m² (Empfehlung)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feld 115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Der Wechsel geschieht nicht von allein ...</a:t>
            </a:r>
          </a:p>
        </p:txBody>
      </p:sp>
      <p:pic>
        <p:nvPicPr>
          <p:cNvPr id="117" name="Grafik 11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2337120" y="1437120"/>
            <a:ext cx="3962880" cy="3962880"/>
          </a:xfrm>
          <a:prstGeom prst="rect">
            <a:avLst/>
          </a:prstGeom>
          <a:ln w="0">
            <a:noFill/>
          </a:ln>
        </p:spPr>
      </p:pic>
      <p:sp>
        <p:nvSpPr>
          <p:cNvPr id="118" name="Textfeld 117"/>
          <p:cNvSpPr txBox="1"/>
          <p:nvPr/>
        </p:nvSpPr>
        <p:spPr>
          <a:xfrm>
            <a:off x="7920000" y="432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endParaRPr lang="de-DE" sz="1800" b="0" strike="noStrike" spc="-1">
              <a:latin typeface="Arial"/>
            </a:endParaRPr>
          </a:p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https://twitter.com/fietsprofessor/status/1408160941234167813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fik 118"/>
          <p:cNvPicPr/>
          <p:nvPr/>
        </p:nvPicPr>
        <p:blipFill>
          <a:blip r:embed="rId2"/>
          <a:stretch/>
        </p:blipFill>
        <p:spPr>
          <a:xfrm>
            <a:off x="-180000" y="-180000"/>
            <a:ext cx="11158560" cy="6265080"/>
          </a:xfrm>
          <a:prstGeom prst="rect">
            <a:avLst/>
          </a:prstGeom>
          <a:ln w="0">
            <a:noFill/>
          </a:ln>
        </p:spPr>
      </p:pic>
      <p:sp>
        <p:nvSpPr>
          <p:cNvPr id="120" name="Textfeld 119"/>
          <p:cNvSpPr txBox="1"/>
          <p:nvPr/>
        </p:nvSpPr>
        <p:spPr>
          <a:xfrm>
            <a:off x="3060000" y="1080000"/>
            <a:ext cx="6120000" cy="126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Ein anderer Blick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feld 48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Vorbemerkung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Heute viel Auto-Kritisches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Keine generelle Ablehnung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Aber wir müssen uns fragen: </a:t>
            </a:r>
            <a:br/>
            <a:r>
              <a:rPr lang="de-DE" sz="3200" b="0" strike="noStrike" spc="-1">
                <a:latin typeface="Roboto Slab"/>
              </a:rPr>
              <a:t>Was ist gut für uns selbst?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feld 120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Was ist Mobilität?</a:t>
            </a:r>
          </a:p>
        </p:txBody>
      </p:sp>
      <p:sp>
        <p:nvSpPr>
          <p:cNvPr id="122" name="Textfeld 121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94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als Zeitverschwendung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– oft unnötig?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als soziales Ereignis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als Spiel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als Interaktion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feld 122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unnötig machen</a:t>
            </a:r>
          </a:p>
        </p:txBody>
      </p:sp>
      <p:sp>
        <p:nvSpPr>
          <p:cNvPr id="124" name="Textfeld 123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71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Home Office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Videokonferenzen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Auf dem Dorf: kleine (automatische) Shops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Ländliche Coworking-Spaces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Stop für (autonome) Busse (Zubringer zu Schnellbus oder Bahn)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Car Sharing 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1" strike="noStrike" spc="-1">
                <a:latin typeface="Roboto Slab"/>
              </a:rPr>
              <a:t>-&gt; Zufällige Begegnungen ermöglichen, Dorfleben stärken</a:t>
            </a:r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feld 124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als soziales Ereignis</a:t>
            </a:r>
          </a:p>
        </p:txBody>
      </p:sp>
      <p:sp>
        <p:nvSpPr>
          <p:cNvPr id="126" name="Textfeld 125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850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In der Stadt ist das alles einfacher.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„Mitfahrbank“ nicht sehr erfolgreich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Ride sharing app?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Breite Radwege, auch innerorts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(autonome) Zubringerbusse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Alles beginnt und endet am Dorfzentrum!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feld 126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als soziales Ereignis</a:t>
            </a:r>
          </a:p>
        </p:txBody>
      </p:sp>
      <p:sp>
        <p:nvSpPr>
          <p:cNvPr id="128" name="Textfeld 127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94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Ivan Illich 1974: </a:t>
            </a:r>
            <a:br/>
            <a:r>
              <a:rPr lang="de-DE" sz="3200" b="0" strike="noStrike" spc="-1">
                <a:latin typeface="Roboto Slab"/>
              </a:rPr>
              <a:t>Hohe Geschwindigkeiten machen Transport sozial disruptiv (vergrößern die sozialen Unterschiede)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(über 22 km/h)</a:t>
            </a:r>
            <a:br/>
            <a:endParaRPr lang="de-DE" sz="3200" b="0" strike="noStrike" spc="-1">
              <a:latin typeface="Roboto Slab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feld 128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als soziales Ereignis</a:t>
            </a:r>
          </a:p>
        </p:txBody>
      </p:sp>
      <p:sp>
        <p:nvSpPr>
          <p:cNvPr id="130" name="Textfeld 129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Verkehrsplanung sieht oft nur Zahlen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Beispiel: Kriterium „1000 Rkm/km“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Mobilität ist aber sozial!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Platz für Begegnungen und Interaktion.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feld 130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als Spiel:</a:t>
            </a:r>
            <a:br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Ring-Ring Amsterdam</a:t>
            </a:r>
          </a:p>
        </p:txBody>
      </p:sp>
      <p:pic>
        <p:nvPicPr>
          <p:cNvPr id="132" name="Grafik 131"/>
          <p:cNvPicPr/>
          <p:nvPr/>
        </p:nvPicPr>
        <p:blipFill>
          <a:blip r:embed="rId2"/>
          <a:stretch/>
        </p:blipFill>
        <p:spPr>
          <a:xfrm>
            <a:off x="451800" y="1401840"/>
            <a:ext cx="7604280" cy="4008240"/>
          </a:xfrm>
          <a:prstGeom prst="rect">
            <a:avLst/>
          </a:prstGeom>
          <a:ln w="0">
            <a:noFill/>
          </a:ln>
        </p:spPr>
      </p:pic>
      <p:sp>
        <p:nvSpPr>
          <p:cNvPr id="133" name="Textfeld 132"/>
          <p:cNvSpPr txBox="1"/>
          <p:nvPr/>
        </p:nvSpPr>
        <p:spPr>
          <a:xfrm>
            <a:off x="8100000" y="5040000"/>
            <a:ext cx="1980000" cy="291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www.ring-ring.nu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feld 133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als Spiel: „Flow“</a:t>
            </a:r>
          </a:p>
        </p:txBody>
      </p:sp>
      <p:pic>
        <p:nvPicPr>
          <p:cNvPr id="135" name="Grafik 13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2340000" y="1126800"/>
            <a:ext cx="3397680" cy="4512240"/>
          </a:xfrm>
          <a:prstGeom prst="rect">
            <a:avLst/>
          </a:prstGeom>
          <a:ln w="0">
            <a:noFill/>
          </a:ln>
        </p:spPr>
      </p:pic>
      <p:sp>
        <p:nvSpPr>
          <p:cNvPr id="136" name="Textfeld 135"/>
          <p:cNvSpPr txBox="1"/>
          <p:nvPr/>
        </p:nvSpPr>
        <p:spPr>
          <a:xfrm>
            <a:off x="7920000" y="450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@ShantPahadan (India)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https://twitter.com/fietsprofessor/status/1410295383465603074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feld 136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als Interaktion</a:t>
            </a:r>
          </a:p>
        </p:txBody>
      </p:sp>
      <p:pic>
        <p:nvPicPr>
          <p:cNvPr id="138" name="Grafik 13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575640" y="1326600"/>
            <a:ext cx="7182720" cy="4343400"/>
          </a:xfrm>
          <a:prstGeom prst="rect">
            <a:avLst/>
          </a:prstGeom>
          <a:ln w="0">
            <a:noFill/>
          </a:ln>
        </p:spPr>
      </p:pic>
      <p:sp>
        <p:nvSpPr>
          <p:cNvPr id="139" name="Textfeld 138"/>
          <p:cNvSpPr txBox="1"/>
          <p:nvPr/>
        </p:nvSpPr>
        <p:spPr>
          <a:xfrm>
            <a:off x="7920000" y="4500000"/>
            <a:ext cx="2160000" cy="1096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Groningen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https://twitter.com/fietsprofessor/status/1383050564624322561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feld 139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Mobilität anders denken</a:t>
            </a:r>
          </a:p>
        </p:txBody>
      </p:sp>
      <p:sp>
        <p:nvSpPr>
          <p:cNvPr id="141" name="Textfeld 140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91000" lnSpcReduction="2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Wem gehört die Straße/der Platz?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Wer lebt hier?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Welche Verkehrsbedürfnisse haben die Menschen?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Wie können diese spielerisch/sozial befriedigt werden?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Wie machen wir Verkehr unnötig?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feld 141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Empfehlungen</a:t>
            </a:r>
          </a:p>
        </p:txBody>
      </p:sp>
      <p:sp>
        <p:nvSpPr>
          <p:cNvPr id="143" name="Textfeld 142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Facebook: Urban Cycling Institute (engl.)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Twitter: @fietsprofessor (engl.)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Twitter: @kkklawitter mit Podcast „She drives mobility“ (deutsch)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Podcast „Quarks Autokorrektur“ (WDR)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feld 50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Was macht das Reh </a:t>
            </a:r>
            <a:br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auf der Straße? </a:t>
            </a:r>
          </a:p>
        </p:txBody>
      </p:sp>
      <p:pic>
        <p:nvPicPr>
          <p:cNvPr id="52" name="Grafik 51"/>
          <p:cNvPicPr/>
          <p:nvPr/>
        </p:nvPicPr>
        <p:blipFill>
          <a:blip r:embed="rId2"/>
          <a:stretch/>
        </p:blipFill>
        <p:spPr>
          <a:xfrm>
            <a:off x="1133640" y="1437120"/>
            <a:ext cx="6246360" cy="4163400"/>
          </a:xfrm>
          <a:prstGeom prst="rect">
            <a:avLst/>
          </a:prstGeom>
          <a:ln w="0">
            <a:noFill/>
          </a:ln>
        </p:spPr>
      </p:pic>
      <p:sp>
        <p:nvSpPr>
          <p:cNvPr id="53" name="Textfeld 52"/>
          <p:cNvSpPr txBox="1"/>
          <p:nvPr/>
        </p:nvSpPr>
        <p:spPr>
          <a:xfrm>
            <a:off x="7560000" y="5220000"/>
            <a:ext cx="252000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Bild von David Mark auf Pixabay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feld 143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Online-Kurs</a:t>
            </a:r>
          </a:p>
        </p:txBody>
      </p:sp>
      <p:sp>
        <p:nvSpPr>
          <p:cNvPr id="145" name="Textfeld 144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83500" lnSpcReduction="10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www.coursera.org/learn/alternative-mobility-narratives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Kostenlos oder 40,- € mit Abschlussarbeit und Zertifikat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Kurssprache Englisch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Zeitaufwand 4-5 Std./7 Wochen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Beginnt alle paar Monate neu (aktuell 1.7.)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feld 145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Literatur/Links</a:t>
            </a:r>
          </a:p>
        </p:txBody>
      </p:sp>
      <p:sp>
        <p:nvSpPr>
          <p:cNvPr id="147" name="Textfeld 146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 fontScale="945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Marco te Brömmelstroet, Mobility language matters. Download kostenlos https://decorrespondent.fetchapp.com/get/efba54b1 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www.urbancyclinginstitute.com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www.heikokuschel.de/mobilitaet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feld 147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1" strike="noStrike" spc="-1">
              <a:solidFill>
                <a:srgbClr val="14A0AD"/>
              </a:solidFill>
              <a:latin typeface="Roboto Slab"/>
            </a:endParaRPr>
          </a:p>
        </p:txBody>
      </p:sp>
      <p:sp>
        <p:nvSpPr>
          <p:cNvPr id="149" name="Textfeld 148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  <p:pic>
        <p:nvPicPr>
          <p:cNvPr id="150" name="Grafik 149"/>
          <p:cNvPicPr/>
          <p:nvPr/>
        </p:nvPicPr>
        <p:blipFill>
          <a:blip r:embed="rId2"/>
          <a:stretch/>
        </p:blipFill>
        <p:spPr>
          <a:xfrm>
            <a:off x="-720" y="0"/>
            <a:ext cx="10080720" cy="5670000"/>
          </a:xfrm>
          <a:prstGeom prst="rect">
            <a:avLst/>
          </a:prstGeom>
          <a:ln w="0">
            <a:noFill/>
          </a:ln>
        </p:spPr>
      </p:pic>
      <p:sp>
        <p:nvSpPr>
          <p:cNvPr id="151" name="Textfeld 150"/>
          <p:cNvSpPr txBox="1"/>
          <p:nvPr/>
        </p:nvSpPr>
        <p:spPr>
          <a:xfrm>
            <a:off x="504000" y="4086720"/>
            <a:ext cx="6660000" cy="14932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Fragen? Anmerkungen? Zeit für Diskussion!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feld 53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Was macht die </a:t>
            </a:r>
            <a:br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Straße im Wald?</a:t>
            </a:r>
          </a:p>
        </p:txBody>
      </p:sp>
      <p:pic>
        <p:nvPicPr>
          <p:cNvPr id="55" name="Grafik 54"/>
          <p:cNvPicPr/>
          <p:nvPr/>
        </p:nvPicPr>
        <p:blipFill>
          <a:blip r:embed="rId2"/>
          <a:stretch/>
        </p:blipFill>
        <p:spPr>
          <a:xfrm>
            <a:off x="399240" y="1437120"/>
            <a:ext cx="7378560" cy="4142880"/>
          </a:xfrm>
          <a:prstGeom prst="rect">
            <a:avLst/>
          </a:prstGeom>
          <a:ln w="0">
            <a:noFill/>
          </a:ln>
        </p:spPr>
      </p:pic>
      <p:sp>
        <p:nvSpPr>
          <p:cNvPr id="56" name="Textfeld 55"/>
          <p:cNvSpPr txBox="1"/>
          <p:nvPr/>
        </p:nvSpPr>
        <p:spPr>
          <a:xfrm>
            <a:off x="7740000" y="5040000"/>
            <a:ext cx="2160000" cy="49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Bild von Faik Nagiyev auf Pixabay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56"/>
          <p:cNvSpPr txBox="1"/>
          <p:nvPr/>
        </p:nvSpPr>
        <p:spPr>
          <a:xfrm>
            <a:off x="504000" y="-38520"/>
            <a:ext cx="7596000" cy="147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Wem gehört der Lebensraum?</a:t>
            </a:r>
          </a:p>
        </p:txBody>
      </p:sp>
      <p:pic>
        <p:nvPicPr>
          <p:cNvPr id="58" name="Grafik 57"/>
          <p:cNvPicPr/>
          <p:nvPr/>
        </p:nvPicPr>
        <p:blipFill>
          <a:blip r:embed="rId2"/>
          <a:stretch/>
        </p:blipFill>
        <p:spPr>
          <a:xfrm>
            <a:off x="1440000" y="1326600"/>
            <a:ext cx="5791680" cy="4344120"/>
          </a:xfrm>
          <a:prstGeom prst="rect">
            <a:avLst/>
          </a:prstGeom>
          <a:ln w="0">
            <a:noFill/>
          </a:ln>
        </p:spPr>
      </p:pic>
      <p:sp>
        <p:nvSpPr>
          <p:cNvPr id="59" name="Textfeld 58"/>
          <p:cNvSpPr txBox="1"/>
          <p:nvPr/>
        </p:nvSpPr>
        <p:spPr>
          <a:xfrm>
            <a:off x="7740000" y="4684680"/>
            <a:ext cx="2160000" cy="89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Foto: Michael Druker</a:t>
            </a:r>
            <a:endParaRPr lang="de-DE" sz="1200" b="0" strike="noStrike" spc="-1">
              <a:latin typeface="Arial"/>
            </a:endParaRPr>
          </a:p>
          <a:p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https://twitter.com/fietsprofessor/status/1395822932832706561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59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Wem gehört die Straße?</a:t>
            </a:r>
          </a:p>
        </p:txBody>
      </p:sp>
      <p:pic>
        <p:nvPicPr>
          <p:cNvPr id="61" name="Grafik 6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1260000" y="1080000"/>
            <a:ext cx="5940000" cy="4455360"/>
          </a:xfrm>
          <a:prstGeom prst="rect">
            <a:avLst/>
          </a:prstGeom>
          <a:ln w="0">
            <a:noFill/>
          </a:ln>
        </p:spPr>
      </p:pic>
      <p:sp>
        <p:nvSpPr>
          <p:cNvPr id="62" name="Textfeld 61"/>
          <p:cNvSpPr txBox="1"/>
          <p:nvPr/>
        </p:nvSpPr>
        <p:spPr>
          <a:xfrm>
            <a:off x="7740000" y="3960000"/>
            <a:ext cx="216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New York ca. 1914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https://www.youtube.com/watch?v=gbvsHzmfKl8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feld 62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Vorfahrt fürs Auto</a:t>
            </a:r>
          </a:p>
        </p:txBody>
      </p:sp>
      <p:pic>
        <p:nvPicPr>
          <p:cNvPr id="64" name="Grafik 6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</p:blipFill>
        <p:spPr>
          <a:xfrm>
            <a:off x="540000" y="1391760"/>
            <a:ext cx="7131240" cy="4008240"/>
          </a:xfrm>
          <a:prstGeom prst="rect">
            <a:avLst/>
          </a:prstGeom>
          <a:ln w="0">
            <a:noFill/>
          </a:ln>
        </p:spPr>
      </p:pic>
      <p:sp>
        <p:nvSpPr>
          <p:cNvPr id="65" name="Textfeld 64"/>
          <p:cNvSpPr txBox="1"/>
          <p:nvPr/>
        </p:nvSpPr>
        <p:spPr>
          <a:xfrm>
            <a:off x="7740000" y="3960000"/>
            <a:ext cx="2160000" cy="144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de-DE" sz="1200" b="1" strike="noStrike" spc="-1">
                <a:solidFill>
                  <a:srgbClr val="14A0AD"/>
                </a:solidFill>
                <a:latin typeface="Roboto Slab"/>
              </a:rPr>
              <a:t>New York ca. 1911</a:t>
            </a:r>
            <a:br/>
            <a:br/>
            <a:r>
              <a:rPr lang="de-DE" sz="1200" b="0" strike="noStrike" spc="-1">
                <a:solidFill>
                  <a:srgbClr val="AFCA09"/>
                </a:solidFill>
                <a:latin typeface="Roboto Slab"/>
              </a:rPr>
              <a:t>https://www.youtube.com/watch?v=eTiWhKcGpjw </a:t>
            </a:r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feld 65"/>
          <p:cNvSpPr txBox="1"/>
          <p:nvPr/>
        </p:nvSpPr>
        <p:spPr>
          <a:xfrm>
            <a:off x="504000" y="226080"/>
            <a:ext cx="7596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1" strike="noStrike" spc="-1">
                <a:solidFill>
                  <a:srgbClr val="14A0AD"/>
                </a:solidFill>
                <a:latin typeface="Roboto Slab"/>
              </a:rPr>
              <a:t>„Das Auto ist Freiheit“</a:t>
            </a:r>
          </a:p>
        </p:txBody>
      </p:sp>
      <p:sp>
        <p:nvSpPr>
          <p:cNvPr id="67" name="Textfeld 66"/>
          <p:cNvSpPr txBox="1"/>
          <p:nvPr/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Ca. 1920-1930: Zeit des Wandels („interpretative flexibility“)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Wem gehört die Straße?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US-Autoindustrie: „Auto ist Freiheit“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Roboto Slab"/>
              </a:rPr>
              <a:t>Verkehrsmodell: Verkehr als „Fluss“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998</Words>
  <Application>Microsoft Office PowerPoint</Application>
  <PresentationFormat>Benutzerdefiniert</PresentationFormat>
  <Paragraphs>144</Paragraphs>
  <Slides>42</Slides>
  <Notes>0</Notes>
  <HiddenSlides>0</HiddenSlides>
  <MMClips>8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9" baseType="lpstr">
      <vt:lpstr>Arial</vt:lpstr>
      <vt:lpstr>DejaVu Sans</vt:lpstr>
      <vt:lpstr>Roboto Slab</vt:lpstr>
      <vt:lpstr>Symbol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Heiko Kuschel</cp:lastModifiedBy>
  <cp:revision>1</cp:revision>
  <dcterms:modified xsi:type="dcterms:W3CDTF">2021-07-05T11:11:56Z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2021-06-30T21:12:24Z</dcterms:created>
  <dc:creator/>
  <dc:description/>
  <dc:language>de-DE</dc:language>
  <cp:lastModifiedBy>Heiko Kuschel</cp:lastModifiedBy>
  <dcterms:modified xsi:type="dcterms:W3CDTF">2021-07-05T13:02:39Z</dcterms:modified>
  <cp:revision>44</cp:revision>
  <dc:subject/>
  <dc:title/>
</cp:coreProperties>
</file>